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7" r:id="rId12"/>
    <p:sldId id="298" r:id="rId13"/>
    <p:sldId id="267" r:id="rId14"/>
  </p:sldIdLst>
  <p:sldSz cx="9144000" cy="6858000" type="screen4x3"/>
  <p:notesSz cx="7099300" cy="10234613"/>
  <p:embeddedFontLst>
    <p:embeddedFont>
      <p:font typeface="Twinkl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A7E7"/>
    <a:srgbClr val="00B6F4"/>
    <a:srgbClr val="00A7E6"/>
    <a:srgbClr val="AFDEF8"/>
    <a:srgbClr val="E4004F"/>
    <a:srgbClr val="18A0DB"/>
    <a:srgbClr val="0079C2"/>
    <a:srgbClr val="0063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434" y="-9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fld id="{A2885EEA-0CAA-4232-A408-2D76AE81B720}" type="datetimeFigureOut">
              <a:rPr lang="en-GB"/>
              <a:pPr/>
              <a:t>11/08/2020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fld id="{9FE5E946-1EC1-4225-AE3E-4A7FE1E480B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fld id="{507FC3FC-6B43-4416-B856-733FEB5B4FF0}" type="datetimeFigureOut">
              <a:rPr lang="en-GB"/>
              <a:pPr/>
              <a:t>11/08/2020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926013"/>
            <a:ext cx="56800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fld id="{B1D0AEE1-570C-4B59-AA86-9228424BDDB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 w="25400">
            <a:noFill/>
            <a:round/>
            <a:headEnd/>
            <a:tailEnd/>
          </a:ln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 w="25400">
            <a:noFill/>
            <a:round/>
            <a:headEnd/>
            <a:tailEnd/>
          </a:ln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5" r:id="rId4"/>
    <p:sldLayoutId id="2147483669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Twinkl" charset="0"/>
              </a:rPr>
              <a:t>Where can I get help?</a:t>
            </a: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742950" y="2095500"/>
            <a:ext cx="76327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 sz="3600" b="1">
                <a:solidFill>
                  <a:srgbClr val="1C1C1C"/>
                </a:solidFill>
                <a:latin typeface="Twinkl" charset="0"/>
              </a:rPr>
              <a:t>Playground Buddies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841750" y="2955925"/>
            <a:ext cx="1647825" cy="1924050"/>
            <a:chOff x="5909714" y="3968604"/>
            <a:chExt cx="1647749" cy="1924875"/>
          </a:xfrm>
        </p:grpSpPr>
        <p:sp>
          <p:nvSpPr>
            <p:cNvPr id="15" name="Oval 14"/>
            <p:cNvSpPr/>
            <p:nvPr/>
          </p:nvSpPr>
          <p:spPr>
            <a:xfrm>
              <a:off x="5922413" y="4257653"/>
              <a:ext cx="1635050" cy="163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/>
              </a:extLst>
            </a:blip>
            <a:srcRect l="-13499" t="-9700" r="-15158" b="5522"/>
            <a:stretch/>
          </p:blipFill>
          <p:spPr>
            <a:xfrm>
              <a:off x="5909714" y="3968604"/>
              <a:ext cx="1614616" cy="1902940"/>
            </a:xfrm>
            <a:prstGeom prst="ellipse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Twinkl" charset="0"/>
              </a:rPr>
              <a:t>Where can I get help?</a:t>
            </a: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742950" y="2095500"/>
            <a:ext cx="76327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 sz="3600" b="1">
                <a:solidFill>
                  <a:srgbClr val="1C1C1C"/>
                </a:solidFill>
                <a:latin typeface="Twinkl" charset="0"/>
              </a:rPr>
              <a:t>Health School Reps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 sz="3600" b="1">
                <a:solidFill>
                  <a:srgbClr val="1C1C1C"/>
                </a:solidFill>
                <a:latin typeface="Twinkl" charset="0"/>
              </a:rPr>
              <a:t>School Council Reps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849688" y="3367088"/>
            <a:ext cx="1647825" cy="1924050"/>
            <a:chOff x="5909714" y="3968604"/>
            <a:chExt cx="1647749" cy="1924875"/>
          </a:xfrm>
        </p:grpSpPr>
        <p:sp>
          <p:nvSpPr>
            <p:cNvPr id="15" name="Oval 14"/>
            <p:cNvSpPr/>
            <p:nvPr/>
          </p:nvSpPr>
          <p:spPr>
            <a:xfrm>
              <a:off x="5922413" y="4257653"/>
              <a:ext cx="1635050" cy="163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/>
              </a:extLst>
            </a:blip>
            <a:srcRect l="-13499" t="-9700" r="-15158" b="5522"/>
            <a:stretch/>
          </p:blipFill>
          <p:spPr>
            <a:xfrm>
              <a:off x="5909714" y="3968604"/>
              <a:ext cx="1614616" cy="1902940"/>
            </a:xfrm>
            <a:prstGeom prst="ellipse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Twinkl" charset="0"/>
              </a:rPr>
              <a:t>Where can I get help?</a:t>
            </a:r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750888" y="1538288"/>
            <a:ext cx="76327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 sz="3600" b="1">
                <a:solidFill>
                  <a:srgbClr val="1C1C1C"/>
                </a:solidFill>
                <a:latin typeface="Twinkl" charset="0"/>
              </a:rPr>
              <a:t>Child Line</a:t>
            </a:r>
          </a:p>
        </p:txBody>
      </p:sp>
      <p:pic>
        <p:nvPicPr>
          <p:cNvPr id="20483" name="Picture 2" descr="Image result for child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7613" y="2182813"/>
            <a:ext cx="6889750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 smtClean="0">
                <a:latin typeface="Twinkl" charset="0"/>
              </a:rPr>
              <a:t>What Is Mental Health?</a:t>
            </a:r>
          </a:p>
        </p:txBody>
      </p:sp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r>
              <a:rPr lang="en-GB" altLang="en-US">
                <a:latin typeface="Twinkl" charset="0"/>
              </a:rPr>
              <a:t>Mental health is about how you feel, think and sometimes behave. Lots of children have mental health issues and it means they can feel sad, angry or anxious. 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/>
          <a:srcRect b="2982"/>
          <a:stretch>
            <a:fillRect/>
          </a:stretch>
        </p:blipFill>
        <p:spPr bwMode="auto">
          <a:xfrm>
            <a:off x="1493838" y="2730500"/>
            <a:ext cx="6146800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727825" y="2617788"/>
            <a:ext cx="1233488" cy="3790950"/>
            <a:chOff x="6727569" y="2617365"/>
            <a:chExt cx="1233231" cy="3791672"/>
          </a:xfrm>
        </p:grpSpPr>
        <p:sp>
          <p:nvSpPr>
            <p:cNvPr id="12" name="Rounded Rectangle 11">
              <a:hlinkClick r:id="rId2" action="ppaction://hlinksldjump"/>
            </p:cNvPr>
            <p:cNvSpPr/>
            <p:nvPr/>
          </p:nvSpPr>
          <p:spPr>
            <a:xfrm>
              <a:off x="6727569" y="2617365"/>
              <a:ext cx="1233231" cy="379167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9" name="Rectangle 1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771081" y="2620302"/>
              <a:ext cx="1146206" cy="637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72000">
              <a:spAutoFit/>
            </a:bodyPr>
            <a:lstStyle/>
            <a:p>
              <a:pPr algn="ctr"/>
              <a:r>
                <a:rPr lang="en-GB" altLang="en-US" sz="3200" b="1">
                  <a:solidFill>
                    <a:schemeClr val="bg1"/>
                  </a:solidFill>
                  <a:latin typeface="Twinkl" charset="0"/>
                </a:rPr>
                <a:t>angry</a:t>
              </a:r>
              <a:endParaRPr lang="en-GB" altLang="en-US" sz="2000" b="1">
                <a:solidFill>
                  <a:schemeClr val="bg1"/>
                </a:solidFill>
                <a:latin typeface="Twinkl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71563" y="2617788"/>
            <a:ext cx="1231900" cy="3790950"/>
            <a:chOff x="1070946" y="2617365"/>
            <a:chExt cx="1233231" cy="3791672"/>
          </a:xfrm>
        </p:grpSpPr>
        <p:sp>
          <p:nvSpPr>
            <p:cNvPr id="9" name="Rounded Rectangle 8">
              <a:hlinkClick r:id="rId3" action="ppaction://hlinksldjump"/>
            </p:cNvPr>
            <p:cNvSpPr/>
            <p:nvPr/>
          </p:nvSpPr>
          <p:spPr>
            <a:xfrm>
              <a:off x="1070946" y="2617365"/>
              <a:ext cx="1233231" cy="3791672"/>
            </a:xfrm>
            <a:prstGeom prst="roundRect">
              <a:avLst/>
            </a:prstGeom>
            <a:solidFill>
              <a:srgbClr val="4DB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7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239072" y="2625808"/>
              <a:ext cx="896981" cy="637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72000">
              <a:spAutoFit/>
            </a:bodyPr>
            <a:lstStyle/>
            <a:p>
              <a:pPr algn="ctr"/>
              <a:r>
                <a:rPr lang="en-GB" altLang="en-US" sz="3200" b="1">
                  <a:solidFill>
                    <a:schemeClr val="bg1"/>
                  </a:solidFill>
                  <a:latin typeface="Twinkl" charset="0"/>
                </a:rPr>
                <a:t>sad</a:t>
              </a:r>
            </a:p>
          </p:txBody>
        </p:sp>
      </p:grpSp>
      <p:sp>
        <p:nvSpPr>
          <p:cNvPr id="11267" name="Title 20"/>
          <p:cNvSpPr>
            <a:spLocks noGrp="1"/>
          </p:cNvSpPr>
          <p:nvPr>
            <p:ph type="title"/>
          </p:nvPr>
        </p:nvSpPr>
        <p:spPr>
          <a:xfrm>
            <a:off x="457200" y="568325"/>
            <a:ext cx="8220075" cy="995363"/>
          </a:xfrm>
        </p:spPr>
        <p:txBody>
          <a:bodyPr/>
          <a:lstStyle/>
          <a:p>
            <a:pPr algn="ctr"/>
            <a:r>
              <a:rPr lang="en-GB" altLang="en-US" sz="3600" b="0" smtClean="0">
                <a:latin typeface="Twinkl" charset="0"/>
              </a:rPr>
              <a:t>Can You Think of any </a:t>
            </a:r>
            <a:br>
              <a:rPr lang="en-GB" altLang="en-US" sz="3600" b="0" smtClean="0">
                <a:latin typeface="Twinkl" charset="0"/>
              </a:rPr>
            </a:br>
            <a:r>
              <a:rPr lang="en-GB" altLang="en-US" sz="3600" b="0" smtClean="0">
                <a:latin typeface="Twinkl" charset="0"/>
              </a:rPr>
              <a:t>Mental Health Issues?</a:t>
            </a:r>
            <a:endParaRPr lang="en-GB" altLang="en-US" sz="3600" smtClean="0">
              <a:latin typeface="Twink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55650" y="1638300"/>
            <a:ext cx="76327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r>
              <a:rPr lang="en-GB" altLang="en-US">
                <a:latin typeface="Twinkl" charset="0"/>
              </a:rPr>
              <a:t>These are some of the ways that you can feel if you have a mental </a:t>
            </a:r>
            <a:br>
              <a:rPr lang="en-GB" altLang="en-US">
                <a:latin typeface="Twinkl" charset="0"/>
              </a:rPr>
            </a:br>
            <a:r>
              <a:rPr lang="en-GB" altLang="en-US">
                <a:latin typeface="Twinkl" charset="0"/>
              </a:rPr>
              <a:t>health issues.</a:t>
            </a:r>
          </a:p>
          <a:p>
            <a:endParaRPr lang="en-GB" altLang="en-US">
              <a:latin typeface="Twink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t="2" b="60023"/>
          <a:stretch>
            <a:fillRect/>
          </a:stretch>
        </p:blipFill>
        <p:spPr bwMode="auto">
          <a:xfrm>
            <a:off x="561975" y="3319463"/>
            <a:ext cx="225107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4588" y="3319463"/>
            <a:ext cx="2163762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3322638" y="2617788"/>
            <a:ext cx="2732087" cy="3790950"/>
            <a:chOff x="3322308" y="2617365"/>
            <a:chExt cx="2732967" cy="3791672"/>
          </a:xfrm>
        </p:grpSpPr>
        <p:sp>
          <p:nvSpPr>
            <p:cNvPr id="11" name="Rounded Rectangle 10">
              <a:hlinkClick r:id="rId6" action="ppaction://hlinksldjump"/>
            </p:cNvPr>
            <p:cNvSpPr/>
            <p:nvPr/>
          </p:nvSpPr>
          <p:spPr>
            <a:xfrm>
              <a:off x="3951160" y="2617365"/>
              <a:ext cx="1232297" cy="379167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11273" name="Group 17"/>
            <p:cNvGrpSpPr>
              <a:grpSpLocks/>
            </p:cNvGrpSpPr>
            <p:nvPr/>
          </p:nvGrpSpPr>
          <p:grpSpPr bwMode="auto">
            <a:xfrm>
              <a:off x="3322308" y="2681858"/>
              <a:ext cx="2732967" cy="3727179"/>
              <a:chOff x="3322308" y="2681858"/>
              <a:chExt cx="2732967" cy="3727179"/>
            </a:xfrm>
          </p:grpSpPr>
          <p:pic>
            <p:nvPicPr>
              <p:cNvPr id="11274" name="Picture 7"/>
              <p:cNvPicPr>
                <a:picLocks noChangeAspect="1"/>
              </p:cNvPicPr>
              <p:nvPr/>
            </p:nvPicPr>
            <p:blipFill>
              <a:blip r:embed="rId7"/>
              <a:srcRect b="60857"/>
              <a:stretch>
                <a:fillRect/>
              </a:stretch>
            </p:blipFill>
            <p:spPr bwMode="auto">
              <a:xfrm>
                <a:off x="3322308" y="3319848"/>
                <a:ext cx="2732967" cy="3089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75" name="Rectangle 15">
                <a:hlinkClick r:id="rId6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993446" y="2681858"/>
                <a:ext cx="1140353" cy="514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72000" rIns="0" bIns="72000">
                <a:spAutoFit/>
              </a:bodyPr>
              <a:lstStyle/>
              <a:p>
                <a:pPr algn="ctr"/>
                <a:r>
                  <a:rPr lang="en-GB" altLang="en-US" sz="2400" b="1">
                    <a:solidFill>
                      <a:schemeClr val="bg1"/>
                    </a:solidFill>
                    <a:latin typeface="Twinkl" charset="0"/>
                  </a:rPr>
                  <a:t>anxious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Twinkl" charset="0"/>
              </a:rPr>
              <a:t>I Feel Sad </a:t>
            </a:r>
          </a:p>
        </p:txBody>
      </p:sp>
      <p:pic>
        <p:nvPicPr>
          <p:cNvPr id="12290" name="Picture 3"/>
          <p:cNvPicPr>
            <a:picLocks noChangeAspect="1"/>
          </p:cNvPicPr>
          <p:nvPr/>
        </p:nvPicPr>
        <p:blipFill>
          <a:blip r:embed="rId2"/>
          <a:srcRect t="2" b="60023"/>
          <a:stretch>
            <a:fillRect/>
          </a:stretch>
        </p:blipFill>
        <p:spPr bwMode="auto">
          <a:xfrm>
            <a:off x="377825" y="1092200"/>
            <a:ext cx="3875088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5413" y="1568450"/>
            <a:ext cx="4625975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11738" y="2057400"/>
            <a:ext cx="2805112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/>
            <a:r>
              <a:rPr lang="en-GB" altLang="en-US" sz="2800">
                <a:latin typeface="Twinkl" charset="0"/>
              </a:rPr>
              <a:t>I sometimes feel like crying, being on my own or not wanting to come to school.</a:t>
            </a:r>
          </a:p>
        </p:txBody>
      </p:sp>
      <p:grpSp>
        <p:nvGrpSpPr>
          <p:cNvPr id="12293" name="Group 14"/>
          <p:cNvGrpSpPr>
            <a:grpSpLocks/>
          </p:cNvGrpSpPr>
          <p:nvPr/>
        </p:nvGrpSpPr>
        <p:grpSpPr bwMode="auto">
          <a:xfrm>
            <a:off x="6534150" y="5662613"/>
            <a:ext cx="2806700" cy="601662"/>
            <a:chOff x="6534917" y="5662766"/>
            <a:chExt cx="2805143" cy="601362"/>
          </a:xfrm>
        </p:grpSpPr>
        <p:sp>
          <p:nvSpPr>
            <p:cNvPr id="13" name="Freeform 12">
              <a:hlinkClick r:id="rId4" action="ppaction://hlinksldjump"/>
            </p:cNvPr>
            <p:cNvSpPr/>
            <p:nvPr/>
          </p:nvSpPr>
          <p:spPr>
            <a:xfrm rot="16200000">
              <a:off x="7515432" y="5375604"/>
              <a:ext cx="601362" cy="1175684"/>
            </a:xfrm>
            <a:custGeom>
              <a:avLst/>
              <a:gdLst>
                <a:gd name="connsiteX0" fmla="*/ 601362 w 601362"/>
                <a:gd name="connsiteY0" fmla="*/ 354227 h 1241252"/>
                <a:gd name="connsiteX1" fmla="*/ 448962 w 601362"/>
                <a:gd name="connsiteY1" fmla="*/ 354227 h 1241252"/>
                <a:gd name="connsiteX2" fmla="*/ 448962 w 601362"/>
                <a:gd name="connsiteY2" fmla="*/ 1241252 h 1241252"/>
                <a:gd name="connsiteX3" fmla="*/ 152400 w 601362"/>
                <a:gd name="connsiteY3" fmla="*/ 1241252 h 1241252"/>
                <a:gd name="connsiteX4" fmla="*/ 152400 w 601362"/>
                <a:gd name="connsiteY4" fmla="*/ 354227 h 1241252"/>
                <a:gd name="connsiteX5" fmla="*/ 0 w 601362"/>
                <a:gd name="connsiteY5" fmla="*/ 354227 h 1241252"/>
                <a:gd name="connsiteX6" fmla="*/ 300681 w 601362"/>
                <a:gd name="connsiteY6" fmla="*/ 0 h 124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362" h="1241252">
                  <a:moveTo>
                    <a:pt x="601362" y="354227"/>
                  </a:moveTo>
                  <a:lnTo>
                    <a:pt x="448962" y="354227"/>
                  </a:lnTo>
                  <a:lnTo>
                    <a:pt x="448962" y="1241252"/>
                  </a:lnTo>
                  <a:lnTo>
                    <a:pt x="152400" y="1241252"/>
                  </a:lnTo>
                  <a:lnTo>
                    <a:pt x="152400" y="354227"/>
                  </a:lnTo>
                  <a:lnTo>
                    <a:pt x="0" y="354227"/>
                  </a:lnTo>
                  <a:lnTo>
                    <a:pt x="3006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2295" name="Rectangle 1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534917" y="5736854"/>
              <a:ext cx="2805143" cy="45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72000">
              <a:spAutoFit/>
            </a:bodyPr>
            <a:lstStyle/>
            <a:p>
              <a:pPr algn="ctr"/>
              <a:r>
                <a:rPr lang="en-GB" altLang="en-US" sz="2000" b="1">
                  <a:solidFill>
                    <a:schemeClr val="bg1"/>
                  </a:solidFill>
                  <a:latin typeface="Twinkl" charset="0"/>
                </a:rPr>
                <a:t>back</a:t>
              </a:r>
              <a:endParaRPr lang="en-GB" altLang="en-US" sz="2800" b="1">
                <a:solidFill>
                  <a:schemeClr val="bg1"/>
                </a:solidFill>
                <a:latin typeface="Twink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Twinkl" charset="0"/>
              </a:rPr>
              <a:t>I Feel Anxious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5413" y="1568450"/>
            <a:ext cx="4625975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21250" y="1917700"/>
            <a:ext cx="2805113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/>
            <a:r>
              <a:rPr lang="en-GB" altLang="en-US" sz="2800">
                <a:latin typeface="Twinkl" charset="0"/>
              </a:rPr>
              <a:t>When you feel anxious your heart beats fast and you might feel sweaty </a:t>
            </a:r>
          </a:p>
          <a:p>
            <a:pPr algn="ctr"/>
            <a:r>
              <a:rPr lang="en-GB" altLang="en-US" sz="2800">
                <a:latin typeface="Twinkl" charset="0"/>
              </a:rPr>
              <a:t>and sick.</a:t>
            </a:r>
          </a:p>
        </p:txBody>
      </p:sp>
      <p:pic>
        <p:nvPicPr>
          <p:cNvPr id="13316" name="Picture 8"/>
          <p:cNvPicPr>
            <a:picLocks noChangeAspect="1"/>
          </p:cNvPicPr>
          <p:nvPr/>
        </p:nvPicPr>
        <p:blipFill>
          <a:blip r:embed="rId3"/>
          <a:srcRect b="60857"/>
          <a:stretch>
            <a:fillRect/>
          </a:stretch>
        </p:blipFill>
        <p:spPr bwMode="auto">
          <a:xfrm>
            <a:off x="457200" y="1144588"/>
            <a:ext cx="46577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6534150" y="5662613"/>
            <a:ext cx="2806700" cy="601662"/>
            <a:chOff x="6534917" y="5662766"/>
            <a:chExt cx="2805143" cy="601362"/>
          </a:xfrm>
        </p:grpSpPr>
        <p:sp>
          <p:nvSpPr>
            <p:cNvPr id="10" name="Freeform 9">
              <a:hlinkClick r:id="rId4" action="ppaction://hlinksldjump"/>
            </p:cNvPr>
            <p:cNvSpPr/>
            <p:nvPr/>
          </p:nvSpPr>
          <p:spPr>
            <a:xfrm rot="16200000">
              <a:off x="7515432" y="5375604"/>
              <a:ext cx="601362" cy="1175684"/>
            </a:xfrm>
            <a:custGeom>
              <a:avLst/>
              <a:gdLst>
                <a:gd name="connsiteX0" fmla="*/ 601362 w 601362"/>
                <a:gd name="connsiteY0" fmla="*/ 354227 h 1241252"/>
                <a:gd name="connsiteX1" fmla="*/ 448962 w 601362"/>
                <a:gd name="connsiteY1" fmla="*/ 354227 h 1241252"/>
                <a:gd name="connsiteX2" fmla="*/ 448962 w 601362"/>
                <a:gd name="connsiteY2" fmla="*/ 1241252 h 1241252"/>
                <a:gd name="connsiteX3" fmla="*/ 152400 w 601362"/>
                <a:gd name="connsiteY3" fmla="*/ 1241252 h 1241252"/>
                <a:gd name="connsiteX4" fmla="*/ 152400 w 601362"/>
                <a:gd name="connsiteY4" fmla="*/ 354227 h 1241252"/>
                <a:gd name="connsiteX5" fmla="*/ 0 w 601362"/>
                <a:gd name="connsiteY5" fmla="*/ 354227 h 1241252"/>
                <a:gd name="connsiteX6" fmla="*/ 300681 w 601362"/>
                <a:gd name="connsiteY6" fmla="*/ 0 h 124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362" h="1241252">
                  <a:moveTo>
                    <a:pt x="601362" y="354227"/>
                  </a:moveTo>
                  <a:lnTo>
                    <a:pt x="448962" y="354227"/>
                  </a:lnTo>
                  <a:lnTo>
                    <a:pt x="448962" y="1241252"/>
                  </a:lnTo>
                  <a:lnTo>
                    <a:pt x="152400" y="1241252"/>
                  </a:lnTo>
                  <a:lnTo>
                    <a:pt x="152400" y="354227"/>
                  </a:lnTo>
                  <a:lnTo>
                    <a:pt x="0" y="354227"/>
                  </a:lnTo>
                  <a:lnTo>
                    <a:pt x="3006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3319" name="Rectangle 1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534917" y="5736854"/>
              <a:ext cx="2805143" cy="45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72000">
              <a:spAutoFit/>
            </a:bodyPr>
            <a:lstStyle/>
            <a:p>
              <a:pPr algn="ctr"/>
              <a:r>
                <a:rPr lang="en-GB" altLang="en-US" sz="2000" b="1">
                  <a:solidFill>
                    <a:schemeClr val="bg1"/>
                  </a:solidFill>
                  <a:latin typeface="Twinkl" charset="0"/>
                </a:rPr>
                <a:t>back</a:t>
              </a:r>
              <a:endParaRPr lang="en-GB" altLang="en-US" sz="2800" b="1">
                <a:solidFill>
                  <a:schemeClr val="bg1"/>
                </a:solidFill>
                <a:latin typeface="Twink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Twinkl" charset="0"/>
              </a:rPr>
              <a:t>I Feel Angry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5413" y="1568450"/>
            <a:ext cx="4625975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64088" y="1917700"/>
            <a:ext cx="3309937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/>
            <a:r>
              <a:rPr lang="en-GB" altLang="en-US" sz="2800">
                <a:latin typeface="Twinkl" charset="0"/>
              </a:rPr>
              <a:t>It’s normal to sometimes feel angry but sometimes it becomes too much and you feel angry all the time.</a:t>
            </a:r>
          </a:p>
        </p:txBody>
      </p:sp>
      <p:pic>
        <p:nvPicPr>
          <p:cNvPr id="1434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" y="1296988"/>
            <a:ext cx="3579813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6534150" y="5662613"/>
            <a:ext cx="2806700" cy="601662"/>
            <a:chOff x="6534917" y="5662766"/>
            <a:chExt cx="2805143" cy="601362"/>
          </a:xfrm>
        </p:grpSpPr>
        <p:sp>
          <p:nvSpPr>
            <p:cNvPr id="13" name="Freeform 12">
              <a:hlinkClick r:id="rId4" action="ppaction://hlinksldjump"/>
            </p:cNvPr>
            <p:cNvSpPr/>
            <p:nvPr/>
          </p:nvSpPr>
          <p:spPr>
            <a:xfrm rot="16200000">
              <a:off x="7515432" y="5375604"/>
              <a:ext cx="601362" cy="1175684"/>
            </a:xfrm>
            <a:custGeom>
              <a:avLst/>
              <a:gdLst>
                <a:gd name="connsiteX0" fmla="*/ 601362 w 601362"/>
                <a:gd name="connsiteY0" fmla="*/ 354227 h 1241252"/>
                <a:gd name="connsiteX1" fmla="*/ 448962 w 601362"/>
                <a:gd name="connsiteY1" fmla="*/ 354227 h 1241252"/>
                <a:gd name="connsiteX2" fmla="*/ 448962 w 601362"/>
                <a:gd name="connsiteY2" fmla="*/ 1241252 h 1241252"/>
                <a:gd name="connsiteX3" fmla="*/ 152400 w 601362"/>
                <a:gd name="connsiteY3" fmla="*/ 1241252 h 1241252"/>
                <a:gd name="connsiteX4" fmla="*/ 152400 w 601362"/>
                <a:gd name="connsiteY4" fmla="*/ 354227 h 1241252"/>
                <a:gd name="connsiteX5" fmla="*/ 0 w 601362"/>
                <a:gd name="connsiteY5" fmla="*/ 354227 h 1241252"/>
                <a:gd name="connsiteX6" fmla="*/ 300681 w 601362"/>
                <a:gd name="connsiteY6" fmla="*/ 0 h 124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362" h="1241252">
                  <a:moveTo>
                    <a:pt x="601362" y="354227"/>
                  </a:moveTo>
                  <a:lnTo>
                    <a:pt x="448962" y="354227"/>
                  </a:lnTo>
                  <a:lnTo>
                    <a:pt x="448962" y="1241252"/>
                  </a:lnTo>
                  <a:lnTo>
                    <a:pt x="152400" y="1241252"/>
                  </a:lnTo>
                  <a:lnTo>
                    <a:pt x="152400" y="354227"/>
                  </a:lnTo>
                  <a:lnTo>
                    <a:pt x="0" y="354227"/>
                  </a:lnTo>
                  <a:lnTo>
                    <a:pt x="3006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4343" name="Rectangle 1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534917" y="5736854"/>
              <a:ext cx="2805143" cy="45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72000">
              <a:spAutoFit/>
            </a:bodyPr>
            <a:lstStyle/>
            <a:p>
              <a:pPr algn="ctr"/>
              <a:r>
                <a:rPr lang="en-GB" altLang="en-US" sz="2000" b="1">
                  <a:solidFill>
                    <a:schemeClr val="bg1"/>
                  </a:solidFill>
                  <a:latin typeface="Twinkl" charset="0"/>
                </a:rPr>
                <a:t>back</a:t>
              </a:r>
              <a:endParaRPr lang="en-GB" altLang="en-US" sz="2800" b="1">
                <a:solidFill>
                  <a:schemeClr val="bg1"/>
                </a:solidFill>
                <a:latin typeface="Twink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Twinkl" charset="0"/>
              </a:rPr>
              <a:t>Where can I get help?</a:t>
            </a:r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750888" y="1319213"/>
            <a:ext cx="76327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>
                <a:solidFill>
                  <a:srgbClr val="1C1C1C"/>
                </a:solidFill>
                <a:latin typeface="Twinkl" charset="0"/>
              </a:rPr>
              <a:t>There are lots of people to help you if you feel sad, angry or anxious. Here are some of them: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621088" y="2101850"/>
            <a:ext cx="1636712" cy="1635125"/>
            <a:chOff x="3522351" y="2101787"/>
            <a:chExt cx="1635804" cy="1635804"/>
          </a:xfrm>
        </p:grpSpPr>
        <p:sp>
          <p:nvSpPr>
            <p:cNvPr id="25" name="Oval 24"/>
            <p:cNvSpPr/>
            <p:nvPr/>
          </p:nvSpPr>
          <p:spPr>
            <a:xfrm>
              <a:off x="3522351" y="2101787"/>
              <a:ext cx="1635804" cy="163580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/>
              </a:extLst>
            </a:blip>
            <a:srcRect l="-73987" t="-2944" r="-93722" b="12184"/>
            <a:stretch/>
          </p:blipFill>
          <p:spPr>
            <a:xfrm>
              <a:off x="3531393" y="2105025"/>
              <a:ext cx="1624013" cy="1626394"/>
            </a:xfrm>
            <a:prstGeom prst="ellipse">
              <a:avLst/>
            </a:prstGeom>
          </p:spPr>
        </p:pic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17625" y="3736975"/>
            <a:ext cx="9239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>
                <a:solidFill>
                  <a:srgbClr val="1C1C1C"/>
                </a:solidFill>
                <a:latin typeface="Twinkl" charset="0"/>
              </a:rPr>
              <a:t>family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20750" y="2025650"/>
            <a:ext cx="1676400" cy="1706563"/>
            <a:chOff x="2144699" y="2347603"/>
            <a:chExt cx="2036554" cy="2070867"/>
          </a:xfrm>
        </p:grpSpPr>
        <p:sp>
          <p:nvSpPr>
            <p:cNvPr id="10" name="Oval 9"/>
            <p:cNvSpPr/>
            <p:nvPr/>
          </p:nvSpPr>
          <p:spPr>
            <a:xfrm>
              <a:off x="2194841" y="2432364"/>
              <a:ext cx="1986412" cy="198610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/>
              </a:extLst>
            </a:blip>
            <a:srcRect l="-19416" t="-7605" r="-15690" b="30067"/>
            <a:stretch/>
          </p:blipFill>
          <p:spPr>
            <a:xfrm>
              <a:off x="2144699" y="2347603"/>
              <a:ext cx="1985319" cy="1978820"/>
            </a:xfrm>
            <a:prstGeom prst="ellipse">
              <a:avLst/>
            </a:prstGeom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144713" y="4251325"/>
            <a:ext cx="1636712" cy="1635125"/>
            <a:chOff x="1779372" y="4250831"/>
            <a:chExt cx="1635804" cy="1635804"/>
          </a:xfrm>
        </p:grpSpPr>
        <p:sp>
          <p:nvSpPr>
            <p:cNvPr id="14" name="Oval 13"/>
            <p:cNvSpPr/>
            <p:nvPr/>
          </p:nvSpPr>
          <p:spPr>
            <a:xfrm>
              <a:off x="1779372" y="4250831"/>
              <a:ext cx="1635804" cy="163580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/>
              </a:extLst>
            </a:blip>
            <a:srcRect l="-68816" t="-3945" r="-52414" b="22656"/>
            <a:stretch/>
          </p:blipFill>
          <p:spPr>
            <a:xfrm>
              <a:off x="1790700" y="4257675"/>
              <a:ext cx="1616075" cy="1619250"/>
            </a:xfrm>
            <a:prstGeom prst="ellipse">
              <a:avLst/>
            </a:prstGeom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154613" y="4251325"/>
            <a:ext cx="1733550" cy="1635125"/>
            <a:chOff x="4593146" y="4241121"/>
            <a:chExt cx="1733364" cy="1635804"/>
          </a:xfrm>
        </p:grpSpPr>
        <p:sp>
          <p:nvSpPr>
            <p:cNvPr id="17" name="Oval 16"/>
            <p:cNvSpPr/>
            <p:nvPr/>
          </p:nvSpPr>
          <p:spPr>
            <a:xfrm>
              <a:off x="4613781" y="4241121"/>
              <a:ext cx="1636537" cy="163580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376" name="Picture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93146" y="4566640"/>
              <a:ext cx="1733364" cy="1105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500313" y="5956300"/>
            <a:ext cx="9255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>
                <a:solidFill>
                  <a:srgbClr val="1C1C1C"/>
                </a:solidFill>
                <a:latin typeface="Twinkl" charset="0"/>
              </a:rPr>
              <a:t>doctor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280150" y="1884363"/>
            <a:ext cx="1647825" cy="1924050"/>
            <a:chOff x="5909714" y="3968604"/>
            <a:chExt cx="1647749" cy="1924875"/>
          </a:xfrm>
        </p:grpSpPr>
        <p:sp>
          <p:nvSpPr>
            <p:cNvPr id="20" name="Oval 19"/>
            <p:cNvSpPr/>
            <p:nvPr/>
          </p:nvSpPr>
          <p:spPr>
            <a:xfrm>
              <a:off x="5922413" y="4257653"/>
              <a:ext cx="1635050" cy="163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/>
              </a:extLst>
            </a:blip>
            <a:srcRect l="-13499" t="-9700" r="-15158" b="5522"/>
            <a:stretch/>
          </p:blipFill>
          <p:spPr>
            <a:xfrm>
              <a:off x="5909714" y="3968604"/>
              <a:ext cx="1614616" cy="1902940"/>
            </a:xfrm>
            <a:prstGeom prst="ellipse">
              <a:avLst/>
            </a:prstGeom>
          </p:spPr>
        </p:pic>
      </p:grp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976688" y="3762375"/>
            <a:ext cx="9255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>
                <a:solidFill>
                  <a:srgbClr val="1C1C1C"/>
                </a:solidFill>
                <a:latin typeface="Twinkl" charset="0"/>
              </a:rPr>
              <a:t>teacher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651625" y="3740150"/>
            <a:ext cx="9239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>
                <a:solidFill>
                  <a:srgbClr val="1C1C1C"/>
                </a:solidFill>
                <a:latin typeface="Twinkl" charset="0"/>
              </a:rPr>
              <a:t>friends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338638" y="5956300"/>
            <a:ext cx="33115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>
                <a:solidFill>
                  <a:srgbClr val="1C1C1C"/>
                </a:solidFill>
                <a:latin typeface="Twinkl" charset="0"/>
              </a:rPr>
              <a:t>phone a friend/family member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8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Twinkl" charset="0"/>
              </a:rPr>
              <a:t>Where can I get help?</a:t>
            </a:r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148013" y="2041525"/>
            <a:ext cx="26955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 sz="3600" b="1">
                <a:solidFill>
                  <a:srgbClr val="1C1C1C"/>
                </a:solidFill>
                <a:latin typeface="Twinkl" charset="0"/>
              </a:rPr>
              <a:t>ELSA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676650" y="2947988"/>
            <a:ext cx="1636713" cy="16351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032250" y="5005388"/>
            <a:ext cx="9255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>
                <a:solidFill>
                  <a:srgbClr val="1C1C1C"/>
                </a:solidFill>
                <a:latin typeface="Twinkl" charset="0"/>
              </a:rPr>
              <a:t>Mrs Powers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Twinkl" charset="0"/>
              </a:rPr>
              <a:t>Where can I get help?</a:t>
            </a:r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742950" y="2095500"/>
            <a:ext cx="76327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 sz="3600" b="1">
                <a:solidFill>
                  <a:srgbClr val="1C1C1C"/>
                </a:solidFill>
                <a:latin typeface="Twinkl" charset="0"/>
              </a:rPr>
              <a:t>SENCO – Mrs Corp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741738" y="3086100"/>
            <a:ext cx="1636712" cy="16351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097338" y="4746625"/>
            <a:ext cx="9255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>
                <a:solidFill>
                  <a:srgbClr val="1C1C1C"/>
                </a:solidFill>
                <a:latin typeface="Twinkl" charset="0"/>
              </a:rPr>
              <a:t>Mrs Corp</a:t>
            </a:r>
          </a:p>
        </p:txBody>
      </p:sp>
      <p:pic>
        <p:nvPicPr>
          <p:cNvPr id="17413" name="Picture 4" descr="Mrs Cor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7338" y="3248025"/>
            <a:ext cx="97313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425</TotalTime>
  <Words>198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Twinkl</vt:lpstr>
      <vt:lpstr>Arial</vt:lpstr>
      <vt:lpstr>Calibri</vt:lpstr>
      <vt:lpstr>Office Theme</vt:lpstr>
      <vt:lpstr>Office Theme</vt:lpstr>
      <vt:lpstr>Office Theme</vt:lpstr>
      <vt:lpstr>Office Theme</vt:lpstr>
      <vt:lpstr>Office Theme</vt:lpstr>
      <vt:lpstr>Slide 1</vt:lpstr>
      <vt:lpstr>What Is Mental Health?</vt:lpstr>
      <vt:lpstr>Can You Think of any  Mental Health Issues?</vt:lpstr>
      <vt:lpstr>I Feel Sad </vt:lpstr>
      <vt:lpstr>I Feel Anxious </vt:lpstr>
      <vt:lpstr>I Feel Angry </vt:lpstr>
      <vt:lpstr>Where can I get help?</vt:lpstr>
      <vt:lpstr>Where can I get help?</vt:lpstr>
      <vt:lpstr>Where can I get help?</vt:lpstr>
      <vt:lpstr>Where can I get help?</vt:lpstr>
      <vt:lpstr>Where can I get help?</vt:lpstr>
      <vt:lpstr>Where can I get help?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Hood</dc:creator>
  <cp:lastModifiedBy>PC2</cp:lastModifiedBy>
  <cp:revision>44</cp:revision>
  <dcterms:created xsi:type="dcterms:W3CDTF">2018-12-12T10:05:46Z</dcterms:created>
  <dcterms:modified xsi:type="dcterms:W3CDTF">2020-08-11T09:45:08Z</dcterms:modified>
</cp:coreProperties>
</file>